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1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E445F-C847-8590-00EA-2B04C525B9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1414AB-6FE3-2566-4EA5-0F9D9A5E55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C172B8-6019-1F28-630D-E8B004B366B3}"/>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5" name="Footer Placeholder 4">
            <a:extLst>
              <a:ext uri="{FF2B5EF4-FFF2-40B4-BE49-F238E27FC236}">
                <a16:creationId xmlns:a16="http://schemas.microsoft.com/office/drawing/2014/main" id="{1657D93C-9A3D-8639-4E1D-944A3D09C1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690D0-456A-36B7-5704-371E21C6F005}"/>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3735396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BDAAB-FB0C-7A90-A814-561E5A9285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5A51B4-5535-32E3-461B-4126E76FC1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02FF6E-50CA-E97B-8F3F-F8C241156830}"/>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5" name="Footer Placeholder 4">
            <a:extLst>
              <a:ext uri="{FF2B5EF4-FFF2-40B4-BE49-F238E27FC236}">
                <a16:creationId xmlns:a16="http://schemas.microsoft.com/office/drawing/2014/main" id="{B9CEDD92-086A-3079-EC93-51697D0DFA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AF74971-194C-FEC8-BCD2-E422BD388E89}"/>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2615901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AE8B1-BA2A-1D99-89A7-E04848EA26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EE5137-9CB2-5D70-4555-1530531BCF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F69B68-9755-CE6D-690D-5856F02F8D70}"/>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5" name="Footer Placeholder 4">
            <a:extLst>
              <a:ext uri="{FF2B5EF4-FFF2-40B4-BE49-F238E27FC236}">
                <a16:creationId xmlns:a16="http://schemas.microsoft.com/office/drawing/2014/main" id="{BAFBE06B-B4AF-95A0-35E1-12F4B48C42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6D8F667-D8BE-3A3E-890A-4B87528CAF51}"/>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1630457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8990-2B04-B198-EF8F-EAF8EAA0FE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AE46EC-8625-F51D-4540-94EFDB9A47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14E478-292E-84F4-236F-CCD47023FE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A0212C-BC55-B25F-04CA-02FAD41B9F67}"/>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6" name="Footer Placeholder 5">
            <a:extLst>
              <a:ext uri="{FF2B5EF4-FFF2-40B4-BE49-F238E27FC236}">
                <a16:creationId xmlns:a16="http://schemas.microsoft.com/office/drawing/2014/main" id="{A2A85D10-479E-B415-EDC4-4EC3B3D08FC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5419788-E69F-ED12-174E-29C33BFF9B05}"/>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744876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5A29C-1676-5E0D-5E5A-9D394338E2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41EAB5-827B-C8EC-639E-22E7AA40F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03E003-DCF4-2153-8792-C725F05CBC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8D2F49-14D8-5FDA-4428-91C09FD197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AA393A-4559-7302-F454-578B36283F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40931A-CCC8-A158-668E-EF7B40A5B25B}"/>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8" name="Footer Placeholder 7">
            <a:extLst>
              <a:ext uri="{FF2B5EF4-FFF2-40B4-BE49-F238E27FC236}">
                <a16:creationId xmlns:a16="http://schemas.microsoft.com/office/drawing/2014/main" id="{61FDE9FE-8844-07B9-8005-2F8E5F21253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E9B9999-2A86-D7D0-9FD1-CC3254E4334C}"/>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3156947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9C913-CC32-9A46-00AD-1B27676162C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861523-0901-07D3-6C85-B6341E85A0CF}"/>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4" name="Footer Placeholder 3">
            <a:extLst>
              <a:ext uri="{FF2B5EF4-FFF2-40B4-BE49-F238E27FC236}">
                <a16:creationId xmlns:a16="http://schemas.microsoft.com/office/drawing/2014/main" id="{2A437AE6-AC1E-0B57-0AE8-D193021199C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EE5158A-5FFE-EBDB-FEF4-03FA126F0E0C}"/>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2632410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DE89E6-B33E-DD42-8355-96A47B6052CC}"/>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3" name="Footer Placeholder 2">
            <a:extLst>
              <a:ext uri="{FF2B5EF4-FFF2-40B4-BE49-F238E27FC236}">
                <a16:creationId xmlns:a16="http://schemas.microsoft.com/office/drawing/2014/main" id="{6079989E-6AF4-D39E-BF06-DA77EA43CBA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A6A3722-76FF-41C2-2A22-DB09706B523E}"/>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2713506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951F3-8AA4-3C4B-8371-69B9448AB9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0FBCD0-34F3-EC9E-3278-19B9EB8EDF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CB8244-FC80-1CB4-06A1-E9ED8A9AD6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1ED373-0B47-28B3-BCDF-923821EC87CD}"/>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6" name="Footer Placeholder 5">
            <a:extLst>
              <a:ext uri="{FF2B5EF4-FFF2-40B4-BE49-F238E27FC236}">
                <a16:creationId xmlns:a16="http://schemas.microsoft.com/office/drawing/2014/main" id="{8803779C-73B1-487B-7ECC-1F3CCF317F0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E15A7CB-A6F6-97D3-2C9C-2F3C83C57701}"/>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3480571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C37F6-CB35-4BF5-E3DD-AC0A71B203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382D7B-5EDA-917D-E516-0A2D729CEB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B256A3E-E407-5695-B456-30758E83A4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42FE4E-7B2A-9D62-AF47-8DB064054571}"/>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6" name="Footer Placeholder 5">
            <a:extLst>
              <a:ext uri="{FF2B5EF4-FFF2-40B4-BE49-F238E27FC236}">
                <a16:creationId xmlns:a16="http://schemas.microsoft.com/office/drawing/2014/main" id="{F4D19F7C-17FB-B790-61B9-539FA09A198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5BC3A1-FE12-B198-13E0-28A350BA4BE9}"/>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70192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5AFA2-4B06-425C-DC40-36F2C6DAF4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0E0791-57B5-EB42-C730-060707E643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186E63-8B12-03BF-F60F-1A61B01A3EC3}"/>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5" name="Footer Placeholder 4">
            <a:extLst>
              <a:ext uri="{FF2B5EF4-FFF2-40B4-BE49-F238E27FC236}">
                <a16:creationId xmlns:a16="http://schemas.microsoft.com/office/drawing/2014/main" id="{F5F0924A-E8E4-4658-1437-9EE3856F62B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919DAE1-43A7-679D-2B49-E55B8E918FC0}"/>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578373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39127B-76C1-B3C8-EF72-D0A5A80672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32F35B-6F1B-C5CD-BE81-6B7009B3AD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FD4EC0-006F-0F10-185B-C704FB6F736B}"/>
              </a:ext>
            </a:extLst>
          </p:cNvPr>
          <p:cNvSpPr>
            <a:spLocks noGrp="1"/>
          </p:cNvSpPr>
          <p:nvPr>
            <p:ph type="dt" sz="half" idx="10"/>
          </p:nvPr>
        </p:nvSpPr>
        <p:spPr/>
        <p:txBody>
          <a:bodyPr/>
          <a:lstStyle/>
          <a:p>
            <a:fld id="{27FD32DE-B3A6-4654-A647-E111696FB2DA}" type="datetimeFigureOut">
              <a:rPr lang="en-US" smtClean="0"/>
              <a:t>9/15/2026</a:t>
            </a:fld>
            <a:endParaRPr lang="en-US" dirty="0"/>
          </a:p>
        </p:txBody>
      </p:sp>
      <p:sp>
        <p:nvSpPr>
          <p:cNvPr id="5" name="Footer Placeholder 4">
            <a:extLst>
              <a:ext uri="{FF2B5EF4-FFF2-40B4-BE49-F238E27FC236}">
                <a16:creationId xmlns:a16="http://schemas.microsoft.com/office/drawing/2014/main" id="{95B08D98-05EF-BF14-FB10-DAD3EAE9C9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0C6026-DD19-D4FE-6DEC-0BDAC2E866E5}"/>
              </a:ext>
            </a:extLst>
          </p:cNvPr>
          <p:cNvSpPr>
            <a:spLocks noGrp="1"/>
          </p:cNvSpPr>
          <p:nvPr>
            <p:ph type="sldNum" sz="quarter" idx="12"/>
          </p:nvPr>
        </p:nvSpPr>
        <p:spPr/>
        <p:txBody>
          <a:bodyPr/>
          <a:lstStyle/>
          <a:p>
            <a:fld id="{684D8946-D7D7-4812-92F0-C85A3438149F}" type="slidenum">
              <a:rPr lang="en-US" smtClean="0"/>
              <a:t>‹#›</a:t>
            </a:fld>
            <a:endParaRPr lang="en-US" dirty="0"/>
          </a:p>
        </p:txBody>
      </p:sp>
    </p:spTree>
    <p:extLst>
      <p:ext uri="{BB962C8B-B14F-4D97-AF65-F5344CB8AC3E}">
        <p14:creationId xmlns:p14="http://schemas.microsoft.com/office/powerpoint/2010/main" val="1245717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372784-56DC-C6DA-AC01-5CB884F6F0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C4F0D7-8237-F913-A6DA-2108EA866E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808F46-0E72-FAC1-9623-CEE9201469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D32DE-B3A6-4654-A647-E111696FB2DA}" type="datetimeFigureOut">
              <a:rPr lang="en-US" smtClean="0"/>
              <a:t>9/15/2026</a:t>
            </a:fld>
            <a:endParaRPr lang="en-US" dirty="0"/>
          </a:p>
        </p:txBody>
      </p:sp>
      <p:sp>
        <p:nvSpPr>
          <p:cNvPr id="5" name="Footer Placeholder 4">
            <a:extLst>
              <a:ext uri="{FF2B5EF4-FFF2-40B4-BE49-F238E27FC236}">
                <a16:creationId xmlns:a16="http://schemas.microsoft.com/office/drawing/2014/main" id="{BA435B32-AB98-F325-9A29-10039C44B8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532CFB0-9F04-5EB5-0E01-2DAE9B18CB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4D8946-D7D7-4812-92F0-C85A3438149F}" type="slidenum">
              <a:rPr lang="en-US" smtClean="0"/>
              <a:t>‹#›</a:t>
            </a:fld>
            <a:endParaRPr lang="en-US" dirty="0"/>
          </a:p>
        </p:txBody>
      </p:sp>
    </p:spTree>
    <p:extLst>
      <p:ext uri="{BB962C8B-B14F-4D97-AF65-F5344CB8AC3E}">
        <p14:creationId xmlns:p14="http://schemas.microsoft.com/office/powerpoint/2010/main" val="634814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88C2BE0-DC51-9A05-E022-07BC401650FB}"/>
              </a:ext>
            </a:extLst>
          </p:cNvPr>
          <p:cNvSpPr>
            <a:spLocks noGrp="1"/>
          </p:cNvSpPr>
          <p:nvPr>
            <p:ph type="subTitle" idx="4294967295"/>
          </p:nvPr>
        </p:nvSpPr>
        <p:spPr>
          <a:xfrm>
            <a:off x="-1" y="4038600"/>
            <a:ext cx="9153525" cy="2228850"/>
          </a:xfrm>
        </p:spPr>
        <p:txBody>
          <a:bodyPr>
            <a:normAutofit/>
          </a:bodyPr>
          <a:lstStyle/>
          <a:p>
            <a:pPr algn="l">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dirty="0"/>
          </a:p>
        </p:txBody>
      </p:sp>
      <p:sp>
        <p:nvSpPr>
          <p:cNvPr id="2" name="Title 1">
            <a:extLst>
              <a:ext uri="{FF2B5EF4-FFF2-40B4-BE49-F238E27FC236}">
                <a16:creationId xmlns:a16="http://schemas.microsoft.com/office/drawing/2014/main" id="{77938D02-0F21-4BF7-DC79-215D615B3972}"/>
              </a:ext>
            </a:extLst>
          </p:cNvPr>
          <p:cNvSpPr>
            <a:spLocks noGrp="1"/>
          </p:cNvSpPr>
          <p:nvPr>
            <p:ph type="ctrTitle" idx="4294967295"/>
          </p:nvPr>
        </p:nvSpPr>
        <p:spPr>
          <a:xfrm>
            <a:off x="1" y="-239882"/>
            <a:ext cx="12101803" cy="6507332"/>
          </a:xfrm>
        </p:spPr>
        <p:txBody>
          <a:bodyPr>
            <a:normAutofit/>
          </a:bodyPr>
          <a:lstStyle/>
          <a:p>
            <a:pPr algn="ctr"/>
            <a:r>
              <a:rPr lang="en-US" sz="1800" b="1" u="sng" dirty="0">
                <a:latin typeface="+mn-lt"/>
              </a:rPr>
              <a:t>F. Strait Fairey, Jr. MD – Primary Care Symposium Enduring CME Program</a:t>
            </a:r>
            <a:br>
              <a:rPr lang="en-US" sz="1800" b="1" u="sng" dirty="0">
                <a:latin typeface="+mn-lt"/>
              </a:rPr>
            </a:br>
            <a:br>
              <a:rPr lang="en-US" sz="1800" dirty="0">
                <a:latin typeface="+mn-lt"/>
              </a:rPr>
            </a:br>
            <a:r>
              <a:rPr lang="en-US" sz="1800" b="1" u="sng" dirty="0">
                <a:latin typeface="+mn-lt"/>
              </a:rPr>
              <a:t>Controlled Substance</a:t>
            </a:r>
            <a:br>
              <a:rPr lang="en-US" sz="1800" dirty="0">
                <a:latin typeface="+mn-lt"/>
              </a:rPr>
            </a:br>
            <a:r>
              <a:rPr lang="en-US" sz="1800" b="1" u="sng" dirty="0">
                <a:latin typeface="+mn-lt"/>
              </a:rPr>
              <a:t>Prescribing in SC: A Focus on Opioids - Dr. Samuel Parish</a:t>
            </a:r>
            <a:br>
              <a:rPr lang="en-US" sz="1800" b="1" u="sng" dirty="0">
                <a:latin typeface="+mn-lt"/>
              </a:rPr>
            </a:br>
            <a:br>
              <a:rPr lang="en-US" sz="1800" dirty="0"/>
            </a:b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CME Disclosure Acknowledgement Notification</a:t>
            </a:r>
            <a:br>
              <a:rPr lang="en-US" sz="1800" b="1" u="sng" dirty="0">
                <a:effectLst/>
                <a:latin typeface="Calibri" panose="020F0502020204030204" pitchFamily="34" charset="0"/>
                <a:ea typeface="Calibri" panose="020F0502020204030204" pitchFamily="34" charset="0"/>
                <a:cs typeface="Times New Roman" panose="02020603050405020304" pitchFamily="18" charset="0"/>
              </a:rPr>
            </a:br>
            <a:br>
              <a:rPr lang="en-US" sz="1600" dirty="0">
                <a:effectLst/>
                <a:latin typeface="Calibri" panose="020F0502020204030204" pitchFamily="34" charset="0"/>
                <a:ea typeface="Calibri" panose="020F0502020204030204" pitchFamily="34" charset="0"/>
                <a:cs typeface="Times New Roman" panose="02020603050405020304" pitchFamily="18" charset="0"/>
              </a:rPr>
            </a:br>
            <a:r>
              <a:rPr lang="en-US" sz="1600" b="1" dirty="0">
                <a:effectLst/>
                <a:latin typeface="Calibri" panose="020F0502020204030204" pitchFamily="34" charset="0"/>
                <a:ea typeface="Calibri" panose="020F0502020204030204" pitchFamily="34" charset="0"/>
                <a:cs typeface="Times New Roman" panose="02020603050405020304" pitchFamily="18" charset="0"/>
              </a:rPr>
              <a:t>All relevant financial relationships have been mitigated.</a:t>
            </a:r>
            <a:br>
              <a:rPr lang="en-US" sz="1600" dirty="0">
                <a:effectLst/>
                <a:latin typeface="Calibri" panose="020F0502020204030204" pitchFamily="34" charset="0"/>
                <a:ea typeface="Calibri" panose="020F0502020204030204" pitchFamily="34" charset="0"/>
                <a:cs typeface="Times New Roman" panose="02020603050405020304" pitchFamily="18" charset="0"/>
              </a:rPr>
            </a:br>
            <a:r>
              <a:rPr lang="en-US" sz="1600" b="1" dirty="0">
                <a:effectLst/>
                <a:latin typeface="Calibri" panose="020F0502020204030204" pitchFamily="34" charset="0"/>
                <a:ea typeface="Calibri" panose="020F0502020204030204" pitchFamily="34" charset="0"/>
                <a:cs typeface="Times New Roman" panose="02020603050405020304" pitchFamily="18" charset="0"/>
              </a:rPr>
              <a:t>All other planners/speakers have no financial relationships.</a:t>
            </a:r>
            <a:br>
              <a:rPr lang="en-US" sz="1600" b="1" dirty="0">
                <a:effectLst/>
                <a:latin typeface="Calibri" panose="020F0502020204030204" pitchFamily="34" charset="0"/>
                <a:ea typeface="Calibri" panose="020F0502020204030204" pitchFamily="34" charset="0"/>
                <a:cs typeface="Times New Roman" panose="02020603050405020304" pitchFamily="18" charset="0"/>
              </a:rPr>
            </a:br>
            <a:br>
              <a:rPr lang="en-US" sz="1600" b="1" dirty="0">
                <a:effectLst/>
                <a:latin typeface="Calibri" panose="020F0502020204030204" pitchFamily="34" charset="0"/>
                <a:ea typeface="Calibri" panose="020F0502020204030204" pitchFamily="34" charset="0"/>
                <a:cs typeface="Times New Roman" panose="02020603050405020304" pitchFamily="18" charset="0"/>
              </a:rPr>
            </a:br>
            <a:br>
              <a:rPr lang="en-US" sz="1600" dirty="0">
                <a:effectLst/>
                <a:latin typeface="Calibri" panose="020F0502020204030204" pitchFamily="34" charset="0"/>
                <a:ea typeface="Calibri" panose="020F0502020204030204" pitchFamily="34" charset="0"/>
                <a:cs typeface="Times New Roman" panose="02020603050405020304" pitchFamily="18" charset="0"/>
              </a:rPr>
            </a:br>
            <a:r>
              <a:rPr lang="en-US" sz="1600" b="0" i="0" dirty="0">
                <a:effectLst/>
                <a:latin typeface="Calibri" panose="020F0502020204030204" pitchFamily="34" charset="0"/>
                <a:ea typeface="Times New Roman" panose="02020603050405020304" pitchFamily="18" charset="0"/>
              </a:rPr>
              <a:t>Roper St. Francis Healthcare is accredited by the Medical Association of Georgia to provide Continuing Medical Education for physicians. </a:t>
            </a:r>
            <a:br>
              <a:rPr lang="en-US" sz="1600" b="1" i="1" dirty="0">
                <a:effectLst/>
                <a:latin typeface="Times New Roman" panose="02020603050405020304" pitchFamily="18" charset="0"/>
                <a:ea typeface="Times New Roman" panose="02020603050405020304" pitchFamily="18" charset="0"/>
              </a:rPr>
            </a:b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br>
              <a:rPr lang="en-US" sz="1600" dirty="0">
                <a:effectLst/>
                <a:latin typeface="Calibri" panose="020F0502020204030204" pitchFamily="34" charset="0"/>
                <a:ea typeface="Calibri" panose="020F0502020204030204" pitchFamily="34" charset="0"/>
                <a:cs typeface="Times New Roman" panose="02020603050405020304" pitchFamily="18" charset="0"/>
              </a:rPr>
            </a:br>
            <a:r>
              <a:rPr lang="en-US" sz="1600" dirty="0">
                <a:effectLst/>
                <a:latin typeface="Calibri" panose="020F0502020204030204" pitchFamily="34" charset="0"/>
                <a:ea typeface="Calibri" panose="020F0502020204030204" pitchFamily="34" charset="0"/>
                <a:cs typeface="Calibri" panose="020F0502020204030204" pitchFamily="34" charset="0"/>
              </a:rPr>
              <a:t>The Roper St. Francis Healthcare designates this enduring activity for a maximum of 2.0 </a:t>
            </a:r>
            <a:r>
              <a:rPr lang="en-US" sz="1600" i="1" dirty="0">
                <a:effectLst/>
                <a:latin typeface="Calibri" panose="020F0502020204030204" pitchFamily="34" charset="0"/>
                <a:ea typeface="Calibri" panose="020F0502020204030204" pitchFamily="34" charset="0"/>
                <a:cs typeface="Calibri" panose="020F0502020204030204" pitchFamily="34" charset="0"/>
              </a:rPr>
              <a:t>AMA PRA Category 1 Credits™. </a:t>
            </a:r>
            <a:r>
              <a:rPr lang="en-US" sz="1600" dirty="0">
                <a:effectLst/>
                <a:latin typeface="Calibri" panose="020F0502020204030204" pitchFamily="34" charset="0"/>
                <a:ea typeface="Calibri" panose="020F0502020204030204" pitchFamily="34" charset="0"/>
                <a:cs typeface="Calibri" panose="020F0502020204030204" pitchFamily="34" charset="0"/>
              </a:rPr>
              <a:t>Physicians should claim only the credit commensurate with the extent of their participation in the activity. </a:t>
            </a:r>
            <a:br>
              <a:rPr lang="en-US" sz="1600" dirty="0">
                <a:effectLst/>
                <a:latin typeface="Calibri" panose="020F0502020204030204" pitchFamily="34" charset="0"/>
                <a:ea typeface="Calibri" panose="020F0502020204030204" pitchFamily="34" charset="0"/>
                <a:cs typeface="Calibri" panose="020F0502020204030204" pitchFamily="34" charset="0"/>
              </a:rPr>
            </a:br>
            <a:br>
              <a:rPr lang="en-US" sz="1600" dirty="0">
                <a:effectLst/>
                <a:latin typeface="Calibri" panose="020F0502020204030204" pitchFamily="34" charset="0"/>
                <a:ea typeface="Calibri" panose="020F0502020204030204" pitchFamily="34" charset="0"/>
                <a:cs typeface="Times New Roman" panose="02020603050405020304" pitchFamily="18" charset="0"/>
              </a:rPr>
            </a:br>
            <a:br>
              <a:rPr lang="en-US" sz="1600" dirty="0">
                <a:effectLst/>
                <a:latin typeface="Calibri" panose="020F0502020204030204" pitchFamily="34" charset="0"/>
                <a:ea typeface="Calibri" panose="020F0502020204030204" pitchFamily="34" charset="0"/>
                <a:cs typeface="Times New Roman" panose="02020603050405020304" pitchFamily="18" charset="0"/>
              </a:rPr>
            </a:br>
            <a:br>
              <a:rPr lang="en-US" sz="1600" dirty="0">
                <a:effectLst/>
                <a:latin typeface="Calibri" panose="020F0502020204030204" pitchFamily="34" charset="0"/>
                <a:ea typeface="Calibri" panose="020F0502020204030204" pitchFamily="34" charset="0"/>
                <a:cs typeface="Times New Roman" panose="02020603050405020304" pitchFamily="18" charset="0"/>
              </a:rPr>
            </a:br>
            <a:r>
              <a:rPr lang="en-US" sz="1600" b="1" dirty="0">
                <a:effectLst/>
                <a:latin typeface="Calibri" panose="020F0502020204030204" pitchFamily="34" charset="0"/>
                <a:ea typeface="Calibri" panose="020F0502020204030204" pitchFamily="34" charset="0"/>
                <a:cs typeface="Times New Roman" panose="02020603050405020304" pitchFamily="18" charset="0"/>
              </a:rPr>
              <a:t>No Commercial Support was provided for this program.</a:t>
            </a:r>
            <a:br>
              <a:rPr lang="en-US" sz="1600" b="1" dirty="0">
                <a:effectLst/>
                <a:latin typeface="Calibri" panose="020F0502020204030204" pitchFamily="34" charset="0"/>
                <a:ea typeface="Calibri" panose="020F0502020204030204" pitchFamily="34" charset="0"/>
                <a:cs typeface="Times New Roman" panose="02020603050405020304" pitchFamily="18" charset="0"/>
              </a:rPr>
            </a:br>
            <a:r>
              <a:rPr lang="en-US" sz="1600" b="1" dirty="0">
                <a:effectLst/>
                <a:latin typeface="Calibri" panose="020F0502020204030204" pitchFamily="34" charset="0"/>
                <a:ea typeface="Calibri" panose="020F0502020204030204" pitchFamily="34" charset="0"/>
                <a:cs typeface="Times New Roman" panose="02020603050405020304" pitchFamily="18" charset="0"/>
              </a:rPr>
              <a:t>No Learner contact information will be shared without learner approval.</a:t>
            </a:r>
            <a:br>
              <a:rPr lang="en-US" sz="1600" b="1" dirty="0">
                <a:effectLst/>
                <a:latin typeface="Calibri" panose="020F0502020204030204" pitchFamily="34" charset="0"/>
                <a:ea typeface="Calibri" panose="020F0502020204030204" pitchFamily="34" charset="0"/>
                <a:cs typeface="Times New Roman" panose="02020603050405020304" pitchFamily="18" charset="0"/>
              </a:rPr>
            </a:br>
            <a:r>
              <a:rPr lang="en-US" sz="1600" b="1" dirty="0">
                <a:effectLst/>
                <a:latin typeface="Calibri" panose="020F0502020204030204" pitchFamily="34" charset="0"/>
                <a:ea typeface="Calibri" panose="020F0502020204030204" pitchFamily="34" charset="0"/>
                <a:cs typeface="Times New Roman" panose="02020603050405020304" pitchFamily="18" charset="0"/>
              </a:rPr>
              <a:t>Additional Resources have been provided in the enduring presentations.</a:t>
            </a:r>
            <a:br>
              <a:rPr lang="en-US" sz="1600" b="1" dirty="0">
                <a:effectLst/>
                <a:latin typeface="Calibri" panose="020F0502020204030204" pitchFamily="34" charset="0"/>
                <a:ea typeface="Calibri" panose="020F0502020204030204" pitchFamily="34" charset="0"/>
                <a:cs typeface="Times New Roman" panose="02020603050405020304" pitchFamily="18" charset="0"/>
              </a:rPr>
            </a:br>
            <a:br>
              <a:rPr lang="en-US" sz="1600" b="1" dirty="0">
                <a:effectLst/>
                <a:latin typeface="Calibri" panose="020F0502020204030204" pitchFamily="34" charset="0"/>
                <a:ea typeface="Calibri" panose="020F0502020204030204" pitchFamily="34" charset="0"/>
                <a:cs typeface="Times New Roman" panose="02020603050405020304" pitchFamily="18" charset="0"/>
              </a:rPr>
            </a:br>
            <a:r>
              <a:rPr lang="en-US" sz="2000" b="1" i="1" dirty="0">
                <a:effectLst/>
                <a:latin typeface="Calibri" panose="020F0502020204030204" pitchFamily="34" charset="0"/>
                <a:ea typeface="Calibri" panose="020F0502020204030204" pitchFamily="34" charset="0"/>
                <a:cs typeface="Times New Roman" panose="02020603050405020304" pitchFamily="18" charset="0"/>
              </a:rPr>
              <a:t>Program is valid September 15, 2026 through February 1, 2027</a:t>
            </a:r>
            <a:br>
              <a:rPr lang="en-US" sz="2000" b="1" i="1" dirty="0">
                <a:effectLst/>
                <a:latin typeface="Calibri" panose="020F0502020204030204" pitchFamily="34" charset="0"/>
                <a:ea typeface="Calibri" panose="020F0502020204030204" pitchFamily="34" charset="0"/>
                <a:cs typeface="Times New Roman" panose="02020603050405020304" pitchFamily="18" charset="0"/>
              </a:rPr>
            </a:br>
            <a:endParaRPr lang="en-US" sz="2000" b="1" i="1" dirty="0"/>
          </a:p>
        </p:txBody>
      </p:sp>
      <p:pic>
        <p:nvPicPr>
          <p:cNvPr id="4" name="Picture 3">
            <a:extLst>
              <a:ext uri="{FF2B5EF4-FFF2-40B4-BE49-F238E27FC236}">
                <a16:creationId xmlns:a16="http://schemas.microsoft.com/office/drawing/2014/main" id="{710A49E8-A3ED-12DD-54A7-6D44D33EEF0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4699" y="137795"/>
            <a:ext cx="1905635" cy="452755"/>
          </a:xfrm>
          <a:prstGeom prst="rect">
            <a:avLst/>
          </a:prstGeom>
          <a:noFill/>
          <a:ln>
            <a:noFill/>
          </a:ln>
        </p:spPr>
      </p:pic>
    </p:spTree>
    <p:extLst>
      <p:ext uri="{BB962C8B-B14F-4D97-AF65-F5344CB8AC3E}">
        <p14:creationId xmlns:p14="http://schemas.microsoft.com/office/powerpoint/2010/main" val="3335734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177</Words>
  <Application>Microsoft Office PowerPoint</Application>
  <PresentationFormat>Widescreen</PresentationFormat>
  <Paragraphs>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F. Strait Fairey, Jr. MD – Primary Care Symposium Enduring CME Program  Controlled Substance Prescribing in SC: A Focus on Opioids - Dr. Samuel Parish  CME Disclosure Acknowledgement Notification  All relevant financial relationships have been mitigated. All other planners/speakers have no financial relationships.   Roper St. Francis Healthcare is accredited by the Medical Association of Georgia to provide Continuing Medical Education for physicians.    The Roper St. Francis Healthcare designates this enduring activity for a maximum of 2.0 AMA PRA Category 1 Credits™. Physicians should claim only the credit commensurate with the extent of their participation in the activity.     No Commercial Support was provided for this program. No Learner contact information will be shared without learner approval. Additional Resources have been provided in the enduring presentations.  Program is valid September 15, 2026 through February 1, 2027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CME Disclosure Acknowledgement Notification All relevant financial relationships have been mitigated. All other planners/speakers have no financial relationships. This form must be provided to learners prior to engaging in the educational program.  Roper St. Francis Healthcare is accredited by the Medical Association of Georgia to provide Continuing Medical Education for physicians.    The Roper St. Francis Healthcare designates this live activity for a maximum of 7.0 AMA PRA Category 1 Credits™. Physicians should claim only the credit commensurate with the extent of their participation in the activity.   2.00 of the 7.00 hours on pharmacotherapeutic education is pharmacotherapeutic/controlled substance prescriptive authority content. These 2.00 hours fulfill the South Carolina Board of Medical Examiners Opioid education mandate related to approved procedures of prescribing and monitoring controlled substances.  Financial Relationships: Name   Name of Ineligible companies with which   Nature of Relationship    relevant financial relationships Dr. Robert Oliverio  Pfizer     Leadership Advisory Panel Dr. Toby Fugate  Gilead Sciences    Speaker Dr. Richard Pierce  Sensus Healthcare    Employee, Medical Director, Stockholder  No Commercial Support was provided for this program. No Learner contact information will be shared without learner approval. Additional Resources have been provided in the enduring presentations.</dc:title>
  <dc:creator>Melin, Kara</dc:creator>
  <cp:lastModifiedBy>Melin, Kara</cp:lastModifiedBy>
  <cp:revision>8</cp:revision>
  <cp:lastPrinted>2025-02-18T14:37:18Z</cp:lastPrinted>
  <dcterms:created xsi:type="dcterms:W3CDTF">2025-02-18T13:50:10Z</dcterms:created>
  <dcterms:modified xsi:type="dcterms:W3CDTF">2026-09-15T14:59:53Z</dcterms:modified>
</cp:coreProperties>
</file>